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72" r:id="rId5"/>
    <p:sldId id="260" r:id="rId6"/>
    <p:sldId id="263" r:id="rId7"/>
    <p:sldId id="268" r:id="rId8"/>
    <p:sldId id="262" r:id="rId9"/>
    <p:sldId id="270" r:id="rId10"/>
    <p:sldId id="271" r:id="rId11"/>
    <p:sldId id="258" r:id="rId12"/>
    <p:sldId id="265" r:id="rId13"/>
    <p:sldId id="264" r:id="rId14"/>
    <p:sldId id="269" r:id="rId15"/>
    <p:sldId id="26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94763" autoAdjust="0"/>
  </p:normalViewPr>
  <p:slideViewPr>
    <p:cSldViewPr>
      <p:cViewPr varScale="1">
        <p:scale>
          <a:sx n="109" d="100"/>
          <a:sy n="109" d="100"/>
        </p:scale>
        <p:origin x="-352" y="-104"/>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C9B81F-C347-4BEF-BFDF-29C42F48304A}" type="datetimeFigureOut">
              <a:rPr lang="en-US" smtClean="0"/>
              <a:pPr/>
              <a:t>10/26/15</a:t>
            </a:fld>
            <a:endParaRPr lang="en-US" dirty="0"/>
          </a:p>
        </p:txBody>
      </p:sp>
      <p:sp>
        <p:nvSpPr>
          <p:cNvPr id="19" name="Footer Placeholder 18"/>
          <p:cNvSpPr>
            <a:spLocks noGrp="1"/>
          </p:cNvSpPr>
          <p:nvPr>
            <p:ph type="ftr" sz="quarter" idx="11"/>
          </p:nvPr>
        </p:nvSpPr>
        <p:spPr/>
        <p:txBody>
          <a:bodyPr/>
          <a:lstStyle/>
          <a:p>
            <a:endParaRPr kumimoji="0" lang="en-US" dirty="0"/>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10/26/15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10/26/15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10/26/15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10/26/15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10/26/15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10/26/15</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10/26/15</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10/26/15</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10/26/15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10/26/15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10/26/15</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latin typeface="Arial" pitchFamily="34" charset="0"/>
                <a:cs typeface="Arial" pitchFamily="34" charset="0"/>
              </a:rPr>
              <a:t> PRACTICING FAIR HIRING  </a:t>
            </a:r>
            <a:endParaRPr lang="en-US" sz="4800" dirty="0">
              <a:latin typeface="Arial" pitchFamily="34" charset="0"/>
              <a:cs typeface="Arial" pitchFamily="34" charset="0"/>
            </a:endParaRPr>
          </a:p>
        </p:txBody>
      </p:sp>
      <p:sp>
        <p:nvSpPr>
          <p:cNvPr id="3" name="Subtitle 2"/>
          <p:cNvSpPr>
            <a:spLocks noGrp="1"/>
          </p:cNvSpPr>
          <p:nvPr>
            <p:ph type="subTitle" idx="1"/>
          </p:nvPr>
        </p:nvSpPr>
        <p:spPr>
          <a:xfrm>
            <a:off x="533400" y="3228536"/>
            <a:ext cx="7854696" cy="1267264"/>
          </a:xfrm>
        </p:spPr>
        <p:txBody>
          <a:bodyPr/>
          <a:lstStyle/>
          <a:p>
            <a:r>
              <a:rPr lang="en-US" i="1" dirty="0" smtClean="0">
                <a:latin typeface="Arial" pitchFamily="34" charset="0"/>
                <a:cs typeface="Arial" pitchFamily="34" charset="0"/>
              </a:rPr>
              <a:t>What Matters Most to Infinity Service Management</a:t>
            </a:r>
            <a:endParaRPr lang="en-US" i="1"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dirty="0" smtClean="0"/>
              <a:t>Applicants with a Record</a:t>
            </a:r>
            <a:endParaRPr lang="en-US" dirty="0"/>
          </a:p>
        </p:txBody>
      </p:sp>
      <p:sp>
        <p:nvSpPr>
          <p:cNvPr id="3" name="Content Placeholder 2"/>
          <p:cNvSpPr>
            <a:spLocks noGrp="1"/>
          </p:cNvSpPr>
          <p:nvPr>
            <p:ph idx="1"/>
          </p:nvPr>
        </p:nvSpPr>
        <p:spPr>
          <a:xfrm>
            <a:off x="457200" y="1676400"/>
            <a:ext cx="8229600" cy="4648200"/>
          </a:xfrm>
        </p:spPr>
        <p:txBody>
          <a:bodyPr>
            <a:normAutofit/>
          </a:bodyPr>
          <a:lstStyle/>
          <a:p>
            <a:pPr>
              <a:buNone/>
            </a:pPr>
            <a:r>
              <a:rPr lang="en-US" sz="2500" b="1" i="1" dirty="0" smtClean="0">
                <a:latin typeface="Arial" pitchFamily="34" charset="0"/>
                <a:cs typeface="Arial" pitchFamily="34" charset="0"/>
              </a:rPr>
              <a:t>What is our process?  We:</a:t>
            </a:r>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Work closely with Cleve Dixon of the Safer Foundation</a:t>
            </a:r>
          </a:p>
          <a:p>
            <a:r>
              <a:rPr lang="en-US" sz="2500" dirty="0" smtClean="0">
                <a:latin typeface="Arial" pitchFamily="34" charset="0"/>
                <a:cs typeface="Arial" pitchFamily="34" charset="0"/>
              </a:rPr>
              <a:t>Evaluate pertinent information regarding the candidate’s criminal record.  Such as,</a:t>
            </a:r>
          </a:p>
          <a:p>
            <a:pPr lvl="1"/>
            <a:r>
              <a:rPr lang="en-US" sz="2500" dirty="0" smtClean="0">
                <a:latin typeface="Arial" pitchFamily="34" charset="0"/>
                <a:cs typeface="Arial" pitchFamily="34" charset="0"/>
              </a:rPr>
              <a:t>Nature of offense</a:t>
            </a:r>
          </a:p>
          <a:p>
            <a:pPr lvl="1"/>
            <a:r>
              <a:rPr lang="en-US" sz="2500" dirty="0" smtClean="0">
                <a:latin typeface="Arial" pitchFamily="34" charset="0"/>
                <a:cs typeface="Arial" pitchFamily="34" charset="0"/>
              </a:rPr>
              <a:t>Record or prior conviction?</a:t>
            </a:r>
          </a:p>
          <a:p>
            <a:pPr lvl="1"/>
            <a:r>
              <a:rPr lang="en-US" sz="2500" dirty="0" smtClean="0">
                <a:latin typeface="Arial" pitchFamily="34" charset="0"/>
                <a:cs typeface="Arial" pitchFamily="34" charset="0"/>
              </a:rPr>
              <a:t>How long ago?</a:t>
            </a:r>
          </a:p>
          <a:p>
            <a:r>
              <a:rPr lang="en-US" sz="2500" dirty="0" smtClean="0">
                <a:latin typeface="Arial" pitchFamily="34" charset="0"/>
                <a:cs typeface="Arial" pitchFamily="34" charset="0"/>
              </a:rPr>
              <a:t>Look at evidence of rehabilitation</a:t>
            </a:r>
          </a:p>
          <a:p>
            <a:r>
              <a:rPr lang="en-US" sz="2500" dirty="0" smtClean="0">
                <a:latin typeface="Arial" pitchFamily="34" charset="0"/>
                <a:cs typeface="Arial" pitchFamily="34" charset="0"/>
              </a:rPr>
              <a:t>Ask new hires  to sign a Background Release form..</a:t>
            </a:r>
          </a:p>
          <a:p>
            <a:r>
              <a:rPr lang="en-US" sz="2500" dirty="0" smtClean="0">
                <a:latin typeface="Arial" pitchFamily="34" charset="0"/>
                <a:cs typeface="Arial" pitchFamily="34" charset="0"/>
              </a:rPr>
              <a:t>Utilize the services of </a:t>
            </a:r>
            <a:r>
              <a:rPr lang="en-US" sz="2500" dirty="0" err="1" smtClean="0">
                <a:latin typeface="Arial" pitchFamily="34" charset="0"/>
                <a:cs typeface="Arial" pitchFamily="34" charset="0"/>
              </a:rPr>
              <a:t>TalentWise</a:t>
            </a:r>
            <a:r>
              <a:rPr lang="en-US" sz="2500" dirty="0" smtClean="0"/>
              <a:t>.</a:t>
            </a:r>
            <a:endParaRPr lang="en-US" sz="2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Once an Offer is Accepted</a:t>
            </a:r>
            <a:endParaRPr lang="en-US" dirty="0"/>
          </a:p>
        </p:txBody>
      </p:sp>
      <p:sp>
        <p:nvSpPr>
          <p:cNvPr id="3" name="Content Placeholder 2"/>
          <p:cNvSpPr>
            <a:spLocks noGrp="1"/>
          </p:cNvSpPr>
          <p:nvPr>
            <p:ph idx="1"/>
          </p:nvPr>
        </p:nvSpPr>
        <p:spPr/>
        <p:txBody>
          <a:bodyPr/>
          <a:lstStyle/>
          <a:p>
            <a:endParaRPr lang="en-US" dirty="0" smtClean="0">
              <a:latin typeface="Arial" pitchFamily="34" charset="0"/>
              <a:cs typeface="Arial" pitchFamily="34" charset="0"/>
            </a:endParaRPr>
          </a:p>
          <a:p>
            <a:r>
              <a:rPr lang="en-US" dirty="0" smtClean="0">
                <a:latin typeface="Arial" pitchFamily="34" charset="0"/>
                <a:cs typeface="Arial" pitchFamily="34" charset="0"/>
              </a:rPr>
              <a:t>Prepare the new employee and their supervisor to make on-boarding a success.</a:t>
            </a:r>
          </a:p>
          <a:p>
            <a:pPr>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Dispel any pre-conceived  ideas about the new hire</a:t>
            </a:r>
          </a:p>
          <a:p>
            <a:pPr>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Find out what barriers may be in place for the new hire achieving success</a:t>
            </a:r>
          </a:p>
          <a:p>
            <a:endParaRPr lang="en-US"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Candidate to New Hire</a:t>
            </a:r>
            <a:endParaRPr lang="en-US" dirty="0"/>
          </a:p>
        </p:txBody>
      </p:sp>
      <p:sp>
        <p:nvSpPr>
          <p:cNvPr id="3" name="Content Placeholder 2"/>
          <p:cNvSpPr>
            <a:spLocks noGrp="1"/>
          </p:cNvSpPr>
          <p:nvPr>
            <p:ph idx="1"/>
          </p:nvPr>
        </p:nvSpPr>
        <p:spPr/>
        <p:txBody>
          <a:bodyPr/>
          <a:lstStyle/>
          <a:p>
            <a:endParaRPr lang="en-US" dirty="0" smtClean="0">
              <a:latin typeface="Arial" pitchFamily="34" charset="0"/>
              <a:cs typeface="Arial" pitchFamily="34" charset="0"/>
            </a:endParaRPr>
          </a:p>
          <a:p>
            <a:r>
              <a:rPr lang="en-US" dirty="0" smtClean="0">
                <a:latin typeface="Arial" pitchFamily="34" charset="0"/>
                <a:cs typeface="Arial" pitchFamily="34" charset="0"/>
              </a:rPr>
              <a:t>Supervisors and managers do not know which new employees have a prior criminal history.</a:t>
            </a:r>
          </a:p>
          <a:p>
            <a:pPr>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We feel it is important to maintain privacy , however, there are times when some information is shared on a need-to-know basis.</a:t>
            </a:r>
          </a:p>
          <a:p>
            <a:endParaRPr lang="en-US" dirty="0" smtClean="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Our Experience in Hiring</a:t>
            </a:r>
            <a:endParaRPr lang="en-US" dirty="0"/>
          </a:p>
        </p:txBody>
      </p:sp>
      <p:sp>
        <p:nvSpPr>
          <p:cNvPr id="3" name="Text Placeholder 2"/>
          <p:cNvSpPr>
            <a:spLocks noGrp="1"/>
          </p:cNvSpPr>
          <p:nvPr>
            <p:ph type="body" idx="1"/>
          </p:nvPr>
        </p:nvSpPr>
        <p:spPr>
          <a:xfrm>
            <a:off x="533400" y="1676400"/>
            <a:ext cx="4040188" cy="659352"/>
          </a:xfrm>
        </p:spPr>
        <p:txBody>
          <a:bodyPr/>
          <a:lstStyle/>
          <a:p>
            <a:pPr algn="ctr"/>
            <a:r>
              <a:rPr lang="en-US" dirty="0" smtClean="0"/>
              <a:t>Benefits</a:t>
            </a:r>
          </a:p>
        </p:txBody>
      </p:sp>
      <p:sp>
        <p:nvSpPr>
          <p:cNvPr id="4" name="Text Placeholder 3"/>
          <p:cNvSpPr>
            <a:spLocks noGrp="1"/>
          </p:cNvSpPr>
          <p:nvPr>
            <p:ph type="body" sz="half" idx="3"/>
          </p:nvPr>
        </p:nvSpPr>
        <p:spPr>
          <a:xfrm>
            <a:off x="4572000" y="1752600"/>
            <a:ext cx="4041775" cy="654843"/>
          </a:xfrm>
        </p:spPr>
        <p:txBody>
          <a:bodyPr/>
          <a:lstStyle/>
          <a:p>
            <a:pPr algn="ctr"/>
            <a:r>
              <a:rPr lang="en-US" dirty="0" smtClean="0"/>
              <a:t>Roadblocks</a:t>
            </a:r>
            <a:endParaRPr lang="en-US" dirty="0"/>
          </a:p>
        </p:txBody>
      </p:sp>
      <p:sp>
        <p:nvSpPr>
          <p:cNvPr id="5" name="Content Placeholder 4"/>
          <p:cNvSpPr>
            <a:spLocks noGrp="1"/>
          </p:cNvSpPr>
          <p:nvPr>
            <p:ph sz="quarter" idx="2"/>
          </p:nvPr>
        </p:nvSpPr>
        <p:spPr/>
        <p:txBody>
          <a:bodyPr/>
          <a:lstStyle/>
          <a:p>
            <a:r>
              <a:rPr lang="en-US" sz="2000" dirty="0" smtClean="0">
                <a:latin typeface="Arial" pitchFamily="34" charset="0"/>
                <a:cs typeface="Arial" pitchFamily="34" charset="0"/>
              </a:rPr>
              <a:t>Great Attendance</a:t>
            </a:r>
          </a:p>
          <a:p>
            <a:r>
              <a:rPr lang="en-US" sz="2000" dirty="0" smtClean="0">
                <a:latin typeface="Arial" pitchFamily="34" charset="0"/>
                <a:cs typeface="Arial" pitchFamily="34" charset="0"/>
              </a:rPr>
              <a:t>Candidates are Pre-Screened through the Safer Foundation </a:t>
            </a:r>
          </a:p>
          <a:p>
            <a:r>
              <a:rPr lang="en-US" sz="2000" dirty="0" smtClean="0">
                <a:latin typeface="Arial" pitchFamily="34" charset="0"/>
                <a:cs typeface="Arial" pitchFamily="34" charset="0"/>
              </a:rPr>
              <a:t>Not afraid of monotonous work</a:t>
            </a:r>
          </a:p>
          <a:p>
            <a:r>
              <a:rPr lang="en-US" sz="2000" dirty="0" smtClean="0">
                <a:latin typeface="Arial" pitchFamily="34" charset="0"/>
                <a:cs typeface="Arial" pitchFamily="34" charset="0"/>
              </a:rPr>
              <a:t>Typically do not complain about wages</a:t>
            </a:r>
          </a:p>
          <a:p>
            <a:r>
              <a:rPr lang="en-US" sz="2000" dirty="0" smtClean="0">
                <a:latin typeface="Arial" pitchFamily="34" charset="0"/>
                <a:cs typeface="Arial" pitchFamily="34" charset="0"/>
              </a:rPr>
              <a:t>View work in the long term</a:t>
            </a:r>
          </a:p>
          <a:p>
            <a:r>
              <a:rPr lang="en-US" sz="2000" dirty="0" smtClean="0">
                <a:latin typeface="Arial" pitchFamily="34" charset="0"/>
                <a:cs typeface="Arial" pitchFamily="34" charset="0"/>
              </a:rPr>
              <a:t>Employees gain new skills and employment history</a:t>
            </a:r>
          </a:p>
          <a:p>
            <a:r>
              <a:rPr lang="en-US" sz="2000" dirty="0" smtClean="0">
                <a:latin typeface="Arial" pitchFamily="34" charset="0"/>
                <a:cs typeface="Arial" pitchFamily="34" charset="0"/>
              </a:rPr>
              <a:t>Community involvement</a:t>
            </a:r>
          </a:p>
          <a:p>
            <a:endParaRPr lang="en-US" dirty="0" smtClean="0">
              <a:latin typeface="Arial" pitchFamily="34" charset="0"/>
              <a:cs typeface="Arial" pitchFamily="34" charset="0"/>
            </a:endParaRPr>
          </a:p>
          <a:p>
            <a:pPr>
              <a:buNone/>
            </a:pPr>
            <a:endParaRPr lang="en-US" dirty="0">
              <a:latin typeface="Arial" pitchFamily="34" charset="0"/>
              <a:cs typeface="Arial" pitchFamily="34" charset="0"/>
            </a:endParaRPr>
          </a:p>
        </p:txBody>
      </p:sp>
      <p:sp>
        <p:nvSpPr>
          <p:cNvPr id="6" name="Content Placeholder 5"/>
          <p:cNvSpPr>
            <a:spLocks noGrp="1"/>
          </p:cNvSpPr>
          <p:nvPr>
            <p:ph sz="quarter" idx="4"/>
          </p:nvPr>
        </p:nvSpPr>
        <p:spPr/>
        <p:txBody>
          <a:bodyPr>
            <a:normAutofit fontScale="92500"/>
          </a:bodyPr>
          <a:lstStyle/>
          <a:p>
            <a:r>
              <a:rPr lang="en-US" dirty="0" smtClean="0">
                <a:latin typeface="Arial" pitchFamily="34" charset="0"/>
                <a:cs typeface="Arial" pitchFamily="34" charset="0"/>
              </a:rPr>
              <a:t>Limited mobility and/or  flexibility with schedule</a:t>
            </a:r>
          </a:p>
          <a:p>
            <a:r>
              <a:rPr lang="en-US" dirty="0" smtClean="0">
                <a:latin typeface="Arial" pitchFamily="34" charset="0"/>
                <a:cs typeface="Arial" pitchFamily="34" charset="0"/>
              </a:rPr>
              <a:t>Lack of ability to do physical work</a:t>
            </a:r>
          </a:p>
          <a:p>
            <a:r>
              <a:rPr lang="en-US" dirty="0" smtClean="0">
                <a:latin typeface="Arial" pitchFamily="34" charset="0"/>
                <a:cs typeface="Arial" pitchFamily="34" charset="0"/>
              </a:rPr>
              <a:t>Client may prohibit us from assigning someone to their facility</a:t>
            </a:r>
          </a:p>
          <a:p>
            <a:r>
              <a:rPr lang="en-US" dirty="0" smtClean="0">
                <a:latin typeface="Arial" pitchFamily="34" charset="0"/>
                <a:cs typeface="Arial" pitchFamily="34" charset="0"/>
              </a:rPr>
              <a:t>Sometimes afraid to speak up</a:t>
            </a:r>
          </a:p>
          <a:p>
            <a:r>
              <a:rPr lang="en-US" dirty="0" smtClean="0">
                <a:latin typeface="Arial" pitchFamily="34" charset="0"/>
                <a:cs typeface="Arial" pitchFamily="34" charset="0"/>
              </a:rPr>
              <a:t>High percentage leave once they have completed their time at Crossroads ATC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What we offer</a:t>
            </a:r>
            <a:endParaRPr lang="en-US" dirty="0"/>
          </a:p>
        </p:txBody>
      </p:sp>
      <p:sp>
        <p:nvSpPr>
          <p:cNvPr id="3" name="Content Placeholder 2"/>
          <p:cNvSpPr>
            <a:spLocks noGrp="1"/>
          </p:cNvSpPr>
          <p:nvPr>
            <p:ph sz="half" idx="1"/>
          </p:nvPr>
        </p:nvSpPr>
        <p:spPr>
          <a:xfrm>
            <a:off x="457200" y="1905000"/>
            <a:ext cx="3505200" cy="4114800"/>
          </a:xfrm>
        </p:spPr>
        <p:txBody>
          <a:bodyPr>
            <a:noAutofit/>
          </a:bodyPr>
          <a:lstStyle/>
          <a:p>
            <a:r>
              <a:rPr lang="en-US" sz="1800" dirty="0" smtClean="0">
                <a:solidFill>
                  <a:schemeClr val="tx2"/>
                </a:solidFill>
                <a:latin typeface="Arial" pitchFamily="34" charset="0"/>
                <a:ea typeface="+mj-ea"/>
                <a:cs typeface="Arial" pitchFamily="34" charset="0"/>
              </a:rPr>
              <a:t>A  Great Opportunity to Learn New Skills</a:t>
            </a:r>
          </a:p>
          <a:p>
            <a:endParaRPr lang="en-US" sz="1800" dirty="0" smtClean="0">
              <a:solidFill>
                <a:schemeClr val="tx2"/>
              </a:solidFill>
              <a:latin typeface="Arial" pitchFamily="34" charset="0"/>
              <a:ea typeface="+mj-ea"/>
              <a:cs typeface="Arial" pitchFamily="34" charset="0"/>
            </a:endParaRPr>
          </a:p>
          <a:p>
            <a:r>
              <a:rPr lang="en-US" sz="1800" dirty="0" smtClean="0">
                <a:solidFill>
                  <a:schemeClr val="tx2"/>
                </a:solidFill>
                <a:latin typeface="Arial" pitchFamily="34" charset="0"/>
                <a:ea typeface="+mj-ea"/>
                <a:cs typeface="Arial" pitchFamily="34" charset="0"/>
              </a:rPr>
              <a:t>An Introduction  to a Growing Industry</a:t>
            </a:r>
          </a:p>
          <a:p>
            <a:pPr>
              <a:buNone/>
            </a:pPr>
            <a:endParaRPr lang="en-US" sz="1800" dirty="0" smtClean="0">
              <a:solidFill>
                <a:schemeClr val="tx2"/>
              </a:solidFill>
              <a:latin typeface="Arial" pitchFamily="34" charset="0"/>
              <a:ea typeface="+mj-ea"/>
              <a:cs typeface="Arial" pitchFamily="34" charset="0"/>
            </a:endParaRPr>
          </a:p>
          <a:p>
            <a:r>
              <a:rPr lang="en-US" sz="1800" dirty="0" smtClean="0">
                <a:solidFill>
                  <a:schemeClr val="tx2"/>
                </a:solidFill>
                <a:latin typeface="Arial" pitchFamily="34" charset="0"/>
                <a:ea typeface="+mj-ea"/>
                <a:cs typeface="Arial" pitchFamily="34" charset="0"/>
              </a:rPr>
              <a:t>Steady employment</a:t>
            </a:r>
          </a:p>
          <a:p>
            <a:pPr>
              <a:buNone/>
            </a:pPr>
            <a:endParaRPr lang="en-US" sz="1800" dirty="0" smtClean="0">
              <a:solidFill>
                <a:schemeClr val="tx2"/>
              </a:solidFill>
              <a:latin typeface="Arial" pitchFamily="34" charset="0"/>
              <a:ea typeface="+mj-ea"/>
              <a:cs typeface="Arial" pitchFamily="34" charset="0"/>
            </a:endParaRPr>
          </a:p>
          <a:p>
            <a:r>
              <a:rPr lang="en-US" sz="1800" dirty="0" smtClean="0">
                <a:solidFill>
                  <a:schemeClr val="tx2"/>
                </a:solidFill>
                <a:latin typeface="Arial" pitchFamily="34" charset="0"/>
                <a:ea typeface="+mj-ea"/>
                <a:cs typeface="Arial" pitchFamily="34" charset="0"/>
              </a:rPr>
              <a:t>Good opportunities for advancement</a:t>
            </a:r>
          </a:p>
          <a:p>
            <a:endParaRPr lang="en-US" sz="1800" dirty="0" smtClean="0">
              <a:solidFill>
                <a:schemeClr val="tx2"/>
              </a:solidFill>
              <a:latin typeface="Arial" pitchFamily="34" charset="0"/>
              <a:ea typeface="+mj-ea"/>
              <a:cs typeface="Arial" pitchFamily="34" charset="0"/>
            </a:endParaRPr>
          </a:p>
          <a:p>
            <a:r>
              <a:rPr lang="en-US" sz="1800" dirty="0" smtClean="0">
                <a:solidFill>
                  <a:schemeClr val="tx2"/>
                </a:solidFill>
                <a:latin typeface="Arial" pitchFamily="34" charset="0"/>
                <a:ea typeface="+mj-ea"/>
                <a:cs typeface="Arial" pitchFamily="34" charset="0"/>
              </a:rPr>
              <a:t>A solid way to transition back into society</a:t>
            </a:r>
          </a:p>
        </p:txBody>
      </p:sp>
      <p:pic>
        <p:nvPicPr>
          <p:cNvPr id="5" name="Content Placeholder 4" descr="marshall.jpg"/>
          <p:cNvPicPr>
            <a:picLocks noGrp="1" noChangeAspect="1"/>
          </p:cNvPicPr>
          <p:nvPr>
            <p:ph sz="half" idx="2"/>
          </p:nvPr>
        </p:nvPicPr>
        <p:blipFill>
          <a:blip r:embed="rId2" cstate="print"/>
          <a:stretch>
            <a:fillRect/>
          </a:stretch>
        </p:blipFill>
        <p:spPr>
          <a:xfrm>
            <a:off x="5486400" y="1828800"/>
            <a:ext cx="2743200" cy="4114800"/>
          </a:xfrm>
          <a:ln>
            <a:solidFill>
              <a:schemeClr val="accent2">
                <a:lumMod val="75000"/>
              </a:schemeClr>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idx="1"/>
          </p:nvPr>
        </p:nvSpPr>
        <p:spPr>
          <a:xfrm>
            <a:off x="530352" y="2704664"/>
            <a:ext cx="7772400" cy="3162736"/>
          </a:xfrm>
        </p:spPr>
        <p:txBody>
          <a:bodyPr>
            <a:normAutofit/>
          </a:bodyPr>
          <a:lstStyle/>
          <a:p>
            <a:endParaRPr lang="en-US" dirty="0" smtClean="0">
              <a:latin typeface="Arial" pitchFamily="34" charset="0"/>
              <a:cs typeface="Arial" pitchFamily="34" charset="0"/>
            </a:endParaRPr>
          </a:p>
          <a:p>
            <a:r>
              <a:rPr lang="en-US" dirty="0" smtClean="0">
                <a:latin typeface="Arial" pitchFamily="34" charset="0"/>
                <a:cs typeface="Arial" pitchFamily="34" charset="0"/>
              </a:rPr>
              <a:t>We maintain open lines of communication with the employee to check on their progress.  Also, we hear from former employees on are regular basis.  They call to thank us for the opportunity and give us an update on the lives.  We are pleased to hear from them and proud of their success.</a:t>
            </a:r>
            <a:endParaRPr lang="en-US"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dirty="0" smtClean="0"/>
              <a:t>About our Business </a:t>
            </a:r>
            <a:endParaRPr lang="en-US" dirty="0"/>
          </a:p>
        </p:txBody>
      </p:sp>
      <p:sp>
        <p:nvSpPr>
          <p:cNvPr id="3" name="Content Placeholder 2"/>
          <p:cNvSpPr>
            <a:spLocks noGrp="1"/>
          </p:cNvSpPr>
          <p:nvPr>
            <p:ph idx="1"/>
          </p:nvPr>
        </p:nvSpPr>
        <p:spPr/>
        <p:txBody>
          <a:bodyPr>
            <a:normAutofit/>
          </a:bodyPr>
          <a:lstStyle/>
          <a:p>
            <a:pPr>
              <a:buNone/>
            </a:pPr>
            <a:r>
              <a:rPr lang="en-US" sz="2000" i="1" dirty="0" smtClean="0">
                <a:latin typeface="Arial" pitchFamily="34" charset="0"/>
                <a:cs typeface="Arial" pitchFamily="34" charset="0"/>
              </a:rPr>
              <a:t>	</a:t>
            </a:r>
            <a:r>
              <a:rPr lang="en-US" sz="2000" b="1" dirty="0" smtClean="0">
                <a:latin typeface="Arial" pitchFamily="34" charset="0"/>
                <a:cs typeface="Arial" pitchFamily="34" charset="0"/>
              </a:rPr>
              <a:t>Infinity Service Management  provides Cleaning and Sanitation Services to Food Manufacturing Plants in the Chicago Area.</a:t>
            </a:r>
          </a:p>
          <a:p>
            <a:pPr>
              <a:buNone/>
            </a:pPr>
            <a:endParaRPr lang="en-US" sz="2400" dirty="0" smtClean="0">
              <a:latin typeface="Arial" pitchFamily="34" charset="0"/>
              <a:cs typeface="Arial" pitchFamily="34" charset="0"/>
            </a:endParaRPr>
          </a:p>
          <a:p>
            <a:pPr>
              <a:buFont typeface="Wingdings" pitchFamily="2" charset="2"/>
              <a:buChar char="Ø"/>
            </a:pPr>
            <a:r>
              <a:rPr lang="en-US" sz="2000" i="1" dirty="0" smtClean="0">
                <a:latin typeface="Arial" pitchFamily="34" charset="0"/>
                <a:cs typeface="Arial" pitchFamily="34" charset="0"/>
              </a:rPr>
              <a:t>Our customers are highly regulated and monitored by the USDA . </a:t>
            </a:r>
          </a:p>
          <a:p>
            <a:pPr>
              <a:buFont typeface="Wingdings" pitchFamily="2" charset="2"/>
              <a:buChar char="Ø"/>
            </a:pPr>
            <a:endParaRPr lang="en-US" sz="2000" i="1" dirty="0" smtClean="0">
              <a:latin typeface="Arial" pitchFamily="34" charset="0"/>
              <a:cs typeface="Arial" pitchFamily="34" charset="0"/>
            </a:endParaRPr>
          </a:p>
          <a:p>
            <a:pPr>
              <a:buFont typeface="Wingdings" pitchFamily="2" charset="2"/>
              <a:buChar char="Ø"/>
            </a:pPr>
            <a:r>
              <a:rPr lang="en-US" sz="2000" i="1" dirty="0" smtClean="0">
                <a:latin typeface="Arial" pitchFamily="34" charset="0"/>
                <a:cs typeface="Arial" pitchFamily="34" charset="0"/>
              </a:rPr>
              <a:t>Recent events demonstrate the stakes are high when it comes to food safety.</a:t>
            </a:r>
          </a:p>
          <a:p>
            <a:pPr>
              <a:buFont typeface="Wingdings" pitchFamily="2" charset="2"/>
              <a:buChar char="Ø"/>
            </a:pPr>
            <a:endParaRPr lang="en-US" sz="2000" i="1" dirty="0" smtClean="0">
              <a:latin typeface="Arial" pitchFamily="34" charset="0"/>
              <a:cs typeface="Arial" pitchFamily="34" charset="0"/>
            </a:endParaRPr>
          </a:p>
          <a:p>
            <a:pPr>
              <a:buFont typeface="Wingdings" pitchFamily="2" charset="2"/>
              <a:buChar char="Ø"/>
            </a:pPr>
            <a:r>
              <a:rPr lang="en-US" sz="2000" i="1" dirty="0" smtClean="0">
                <a:latin typeface="Arial" pitchFamily="34" charset="0"/>
                <a:cs typeface="Arial" pitchFamily="34" charset="0"/>
              </a:rPr>
              <a:t>The labor pool of qualified workers in the food plant sanitation industry is shrinking.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2819400" cy="2590800"/>
          </a:xfrm>
        </p:spPr>
        <p:txBody>
          <a:bodyPr>
            <a:noAutofit/>
          </a:bodyPr>
          <a:lstStyle/>
          <a:p>
            <a:r>
              <a:rPr lang="en-US" sz="3200" smtClean="0">
                <a:latin typeface="Arial" pitchFamily="34" charset="0"/>
                <a:cs typeface="Arial" pitchFamily="34" charset="0"/>
              </a:rPr>
              <a:t>Sanitizing is a </a:t>
            </a:r>
            <a:r>
              <a:rPr lang="en-US" sz="3200" dirty="0" smtClean="0">
                <a:latin typeface="Arial" pitchFamily="34" charset="0"/>
                <a:cs typeface="Arial" pitchFamily="34" charset="0"/>
              </a:rPr>
              <a:t>complicated process.</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t/>
            </a:r>
            <a:br>
              <a:rPr lang="en-US" sz="2400" dirty="0" smtClean="0"/>
            </a:br>
            <a:r>
              <a:rPr lang="en-US" sz="2400" dirty="0" smtClean="0"/>
              <a:t> </a:t>
            </a:r>
            <a:endParaRPr lang="en-US" sz="2400" dirty="0"/>
          </a:p>
        </p:txBody>
      </p:sp>
      <p:sp>
        <p:nvSpPr>
          <p:cNvPr id="3" name="Text Placeholder 2"/>
          <p:cNvSpPr>
            <a:spLocks noGrp="1"/>
          </p:cNvSpPr>
          <p:nvPr>
            <p:ph type="body" sz="half" idx="2"/>
          </p:nvPr>
        </p:nvSpPr>
        <p:spPr>
          <a:xfrm>
            <a:off x="533400" y="3429000"/>
            <a:ext cx="2209800" cy="2057400"/>
          </a:xfrm>
        </p:spPr>
        <p:txBody>
          <a:bodyPr>
            <a:noAutofit/>
          </a:bodyPr>
          <a:lstStyle/>
          <a:p>
            <a:r>
              <a:rPr lang="en-US" sz="2000" i="1" dirty="0" smtClean="0">
                <a:latin typeface="Arial" pitchFamily="34" charset="0"/>
                <a:cs typeface="Arial" pitchFamily="34" charset="0"/>
              </a:rPr>
              <a:t>Our employees are trained to work on highly specialized food manufacturing equipment.</a:t>
            </a:r>
            <a:endParaRPr lang="en-US" sz="2000" i="1" dirty="0">
              <a:latin typeface="Arial" pitchFamily="34" charset="0"/>
              <a:cs typeface="Arial" pitchFamily="34" charset="0"/>
            </a:endParaRPr>
          </a:p>
        </p:txBody>
      </p:sp>
      <p:pic>
        <p:nvPicPr>
          <p:cNvPr id="5" name="Picture Placeholder 4" descr="Washing.JPG"/>
          <p:cNvPicPr>
            <a:picLocks noGrp="1" noChangeAspect="1"/>
          </p:cNvPicPr>
          <p:nvPr>
            <p:ph type="pic" idx="1"/>
          </p:nvPr>
        </p:nvPicPr>
        <p:blipFill>
          <a:blip r:embed="rId2" cstate="print"/>
          <a:srcRect l="5942" r="5942"/>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latin typeface="Arial" pitchFamily="34" charset="0"/>
                <a:cs typeface="Arial" pitchFamily="34" charset="0"/>
              </a:rPr>
              <a:t>Involves detailed cleaning in highly regulated environment</a:t>
            </a:r>
            <a:endParaRPr lang="en-US" sz="4400" dirty="0">
              <a:latin typeface="Arial" pitchFamily="34" charset="0"/>
              <a:cs typeface="Arial" pitchFamily="34" charset="0"/>
            </a:endParaRPr>
          </a:p>
        </p:txBody>
      </p:sp>
      <p:pic>
        <p:nvPicPr>
          <p:cNvPr id="4" name="Content Placeholder 3" descr="Spiral.jpg"/>
          <p:cNvPicPr>
            <a:picLocks noGrp="1" noChangeAspect="1"/>
          </p:cNvPicPr>
          <p:nvPr>
            <p:ph idx="1"/>
          </p:nvPr>
        </p:nvPicPr>
        <p:blipFill>
          <a:blip r:embed="rId2" cstate="print"/>
          <a:stretch>
            <a:fillRect/>
          </a:stretch>
        </p:blipFill>
        <p:spPr>
          <a:xfrm>
            <a:off x="1645708" y="1935163"/>
            <a:ext cx="5852583" cy="4389437"/>
          </a:xfrm>
          <a:ln>
            <a:solidFill>
              <a:schemeClr val="accent1">
                <a:lumMod val="50000"/>
              </a:schemeClr>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Hiring Challenges</a:t>
            </a:r>
            <a:endParaRPr lang="en-US" dirty="0"/>
          </a:p>
        </p:txBody>
      </p:sp>
      <p:sp>
        <p:nvSpPr>
          <p:cNvPr id="3" name="Text Placeholder 2"/>
          <p:cNvSpPr>
            <a:spLocks noGrp="1"/>
          </p:cNvSpPr>
          <p:nvPr>
            <p:ph type="body" idx="1"/>
          </p:nvPr>
        </p:nvSpPr>
        <p:spPr/>
        <p:txBody>
          <a:bodyPr/>
          <a:lstStyle/>
          <a:p>
            <a:endParaRPr lang="en-US" dirty="0" smtClean="0"/>
          </a:p>
          <a:p>
            <a:pPr algn="ctr"/>
            <a:r>
              <a:rPr lang="en-US" dirty="0" smtClean="0">
                <a:latin typeface="Arial" pitchFamily="34" charset="0"/>
                <a:cs typeface="Arial" pitchFamily="34" charset="0"/>
              </a:rPr>
              <a:t>The nature of our business makes it difficult to attract highly qualified employees.</a:t>
            </a:r>
            <a:endParaRPr lang="en-US"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such a Hard Job to Fill?</a:t>
            </a:r>
            <a:endParaRPr lang="en-US" dirty="0"/>
          </a:p>
        </p:txBody>
      </p:sp>
      <p:sp>
        <p:nvSpPr>
          <p:cNvPr id="3" name="Text Placeholder 2"/>
          <p:cNvSpPr>
            <a:spLocks noGrp="1"/>
          </p:cNvSpPr>
          <p:nvPr>
            <p:ph type="body" idx="1"/>
          </p:nvPr>
        </p:nvSpPr>
        <p:spPr>
          <a:xfrm>
            <a:off x="457200" y="1855248"/>
            <a:ext cx="8305800" cy="659352"/>
          </a:xfrm>
        </p:spPr>
        <p:txBody>
          <a:bodyPr/>
          <a:lstStyle/>
          <a:p>
            <a:r>
              <a:rPr lang="en-US" dirty="0" smtClean="0">
                <a:latin typeface="Arial" pitchFamily="34" charset="0"/>
                <a:cs typeface="Arial" pitchFamily="34" charset="0"/>
              </a:rPr>
              <a:t>In the Interview Process, we explain aspects of the job</a:t>
            </a:r>
            <a:endParaRPr lang="en-US" dirty="0">
              <a:latin typeface="Arial" pitchFamily="34" charset="0"/>
              <a:cs typeface="Arial" pitchFamily="34" charset="0"/>
            </a:endParaRPr>
          </a:p>
        </p:txBody>
      </p:sp>
      <p:sp>
        <p:nvSpPr>
          <p:cNvPr id="5" name="Content Placeholder 4"/>
          <p:cNvSpPr>
            <a:spLocks noGrp="1"/>
          </p:cNvSpPr>
          <p:nvPr>
            <p:ph sz="quarter" idx="2"/>
          </p:nvPr>
        </p:nvSpPr>
        <p:spPr/>
        <p:txBody>
          <a:bodyPr>
            <a:normAutofit/>
          </a:bodyPr>
          <a:lstStyle/>
          <a:p>
            <a:r>
              <a:rPr lang="en-US" dirty="0" smtClean="0">
                <a:latin typeface="Arial" pitchFamily="34" charset="0"/>
                <a:cs typeface="Arial" pitchFamily="34" charset="0"/>
              </a:rPr>
              <a:t>Extremely hard work</a:t>
            </a:r>
          </a:p>
          <a:p>
            <a:r>
              <a:rPr lang="en-US" dirty="0" smtClean="0">
                <a:latin typeface="Arial" pitchFamily="34" charset="0"/>
                <a:cs typeface="Arial" pitchFamily="34" charset="0"/>
              </a:rPr>
              <a:t>Cold, wet conditions</a:t>
            </a:r>
          </a:p>
          <a:p>
            <a:r>
              <a:rPr lang="en-US" dirty="0" smtClean="0">
                <a:latin typeface="Arial" pitchFamily="34" charset="0"/>
                <a:cs typeface="Arial" pitchFamily="34" charset="0"/>
              </a:rPr>
              <a:t>Hot, steamy environment</a:t>
            </a:r>
          </a:p>
          <a:p>
            <a:r>
              <a:rPr lang="en-US" dirty="0" smtClean="0">
                <a:latin typeface="Arial" pitchFamily="34" charset="0"/>
                <a:cs typeface="Arial" pitchFamily="34" charset="0"/>
              </a:rPr>
              <a:t>Requires standing for long hours</a:t>
            </a:r>
          </a:p>
          <a:p>
            <a:r>
              <a:rPr lang="en-US" dirty="0" smtClean="0">
                <a:latin typeface="Arial" pitchFamily="34" charset="0"/>
                <a:cs typeface="Arial" pitchFamily="34" charset="0"/>
              </a:rPr>
              <a:t>Lots of gear to wear</a:t>
            </a:r>
          </a:p>
          <a:p>
            <a:r>
              <a:rPr lang="en-US" dirty="0" smtClean="0">
                <a:latin typeface="Arial" pitchFamily="34" charset="0"/>
                <a:cs typeface="Arial" pitchFamily="34" charset="0"/>
              </a:rPr>
              <a:t>Requires great attention to detail</a:t>
            </a:r>
          </a:p>
          <a:p>
            <a:r>
              <a:rPr lang="en-US" dirty="0" smtClean="0">
                <a:latin typeface="Arial" pitchFamily="34" charset="0"/>
                <a:cs typeface="Arial" pitchFamily="34" charset="0"/>
              </a:rPr>
              <a:t>Tons of rules  &amp; regulations</a:t>
            </a: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6" name="Content Placeholder 5"/>
          <p:cNvSpPr>
            <a:spLocks noGrp="1"/>
          </p:cNvSpPr>
          <p:nvPr>
            <p:ph sz="quarter" idx="4"/>
          </p:nvPr>
        </p:nvSpPr>
        <p:spPr/>
        <p:txBody>
          <a:bodyPr>
            <a:normAutofit/>
          </a:bodyPr>
          <a:lstStyle/>
          <a:p>
            <a:r>
              <a:rPr lang="en-US" dirty="0" smtClean="0">
                <a:latin typeface="Arial" pitchFamily="34" charset="0"/>
                <a:cs typeface="Arial" pitchFamily="34" charset="0"/>
              </a:rPr>
              <a:t>Work typically done at night</a:t>
            </a:r>
          </a:p>
          <a:p>
            <a:r>
              <a:rPr lang="en-US" dirty="0" smtClean="0">
                <a:latin typeface="Arial" pitchFamily="34" charset="0"/>
                <a:cs typeface="Arial" pitchFamily="34" charset="0"/>
              </a:rPr>
              <a:t>Repetitive actions</a:t>
            </a:r>
          </a:p>
          <a:p>
            <a:r>
              <a:rPr lang="en-US" dirty="0" smtClean="0">
                <a:latin typeface="Arial" pitchFamily="34" charset="0"/>
                <a:cs typeface="Arial" pitchFamily="34" charset="0"/>
              </a:rPr>
              <a:t>Lifting</a:t>
            </a:r>
          </a:p>
          <a:p>
            <a:r>
              <a:rPr lang="en-US" dirty="0" smtClean="0">
                <a:latin typeface="Arial" pitchFamily="34" charset="0"/>
                <a:cs typeface="Arial" pitchFamily="34" charset="0"/>
              </a:rPr>
              <a:t>Disassembling &amp; assembling very expensive equipment</a:t>
            </a:r>
          </a:p>
          <a:p>
            <a:r>
              <a:rPr lang="en-US" dirty="0" smtClean="0">
                <a:latin typeface="Arial" pitchFamily="34" charset="0"/>
                <a:cs typeface="Arial" pitchFamily="34" charset="0"/>
              </a:rPr>
              <a:t>Harsh chemicals</a:t>
            </a:r>
          </a:p>
          <a:p>
            <a:r>
              <a:rPr lang="en-US" dirty="0" smtClean="0">
                <a:latin typeface="Arial" pitchFamily="34" charset="0"/>
                <a:cs typeface="Arial" pitchFamily="34" charset="0"/>
              </a:rPr>
              <a:t>Fast-paced environment</a:t>
            </a:r>
          </a:p>
          <a:p>
            <a:r>
              <a:rPr lang="en-US" dirty="0" smtClean="0">
                <a:latin typeface="Arial" pitchFamily="34" charset="0"/>
                <a:cs typeface="Arial" pitchFamily="34" charset="0"/>
              </a:rPr>
              <a:t>Low wages</a:t>
            </a:r>
            <a:endParaRPr lang="en-US"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Specialized Cleaning</a:t>
            </a:r>
            <a:endParaRPr lang="en-US" dirty="0"/>
          </a:p>
        </p:txBody>
      </p:sp>
      <p:pic>
        <p:nvPicPr>
          <p:cNvPr id="4" name="Content Placeholder 3" descr="Poultry.JPG"/>
          <p:cNvPicPr>
            <a:picLocks noGrp="1" noChangeAspect="1"/>
          </p:cNvPicPr>
          <p:nvPr>
            <p:ph idx="1"/>
          </p:nvPr>
        </p:nvPicPr>
        <p:blipFill>
          <a:blip r:embed="rId2" cstate="print"/>
          <a:stretch>
            <a:fillRect/>
          </a:stretch>
        </p:blipFill>
        <p:spPr>
          <a:xfrm>
            <a:off x="1752600" y="2438400"/>
            <a:ext cx="5810250" cy="3267075"/>
          </a:xfrm>
          <a:ln>
            <a:solidFill>
              <a:schemeClr val="tx2">
                <a:lumMod val="75000"/>
              </a:schemeClr>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Hiring Comparisons</a:t>
            </a:r>
            <a:endParaRPr lang="en-US" dirty="0"/>
          </a:p>
        </p:txBody>
      </p:sp>
      <p:sp>
        <p:nvSpPr>
          <p:cNvPr id="3" name="Text Placeholder 2"/>
          <p:cNvSpPr>
            <a:spLocks noGrp="1"/>
          </p:cNvSpPr>
          <p:nvPr>
            <p:ph type="body" idx="1"/>
          </p:nvPr>
        </p:nvSpPr>
        <p:spPr/>
        <p:txBody>
          <a:bodyPr/>
          <a:lstStyle/>
          <a:p>
            <a:pPr algn="ctr"/>
            <a:endParaRPr lang="en-US" dirty="0" smtClean="0"/>
          </a:p>
          <a:p>
            <a:pPr algn="ctr"/>
            <a:r>
              <a:rPr lang="en-US" dirty="0" smtClean="0"/>
              <a:t>How do we approach the hiring process for ex-offenders?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a Difference?</a:t>
            </a:r>
            <a:endParaRPr lang="en-US" dirty="0"/>
          </a:p>
        </p:txBody>
      </p:sp>
      <p:sp>
        <p:nvSpPr>
          <p:cNvPr id="3" name="Content Placeholder 2"/>
          <p:cNvSpPr>
            <a:spLocks noGrp="1"/>
          </p:cNvSpPr>
          <p:nvPr>
            <p:ph idx="1"/>
          </p:nvPr>
        </p:nvSpPr>
        <p:spPr/>
        <p:txBody>
          <a:bodyPr/>
          <a:lstStyle/>
          <a:p>
            <a:endParaRPr lang="en-US" dirty="0" smtClean="0"/>
          </a:p>
          <a:p>
            <a:r>
              <a:rPr lang="en-US" dirty="0" smtClean="0"/>
              <a:t>We look for the same qualities from ex-offenders as we do from any other candidate.</a:t>
            </a:r>
          </a:p>
          <a:p>
            <a:pPr>
              <a:buNone/>
            </a:pPr>
            <a:endParaRPr lang="en-US" dirty="0" smtClean="0"/>
          </a:p>
          <a:p>
            <a:r>
              <a:rPr lang="en-US" dirty="0" smtClean="0"/>
              <a:t>A preference is given to those who had a steady work record prior to their incarceration.</a:t>
            </a:r>
          </a:p>
          <a:p>
            <a:pPr>
              <a:buNone/>
            </a:pPr>
            <a:endParaRPr lang="en-US" dirty="0" smtClean="0"/>
          </a:p>
          <a:p>
            <a:r>
              <a:rPr lang="en-US" dirty="0" smtClean="0"/>
              <a:t>A good attitude towards work is important</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378</TotalTime>
  <Words>522</Words>
  <Application>Microsoft Macintosh PowerPoint</Application>
  <PresentationFormat>On-screen Show (4:3)</PresentationFormat>
  <Paragraphs>93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 PRACTICING FAIR HIRING  </vt:lpstr>
      <vt:lpstr>About our Business </vt:lpstr>
      <vt:lpstr>Sanitizing is a complicated process.   </vt:lpstr>
      <vt:lpstr>Involves detailed cleaning in highly regulated environment</vt:lpstr>
      <vt:lpstr>Hiring Challenges</vt:lpstr>
      <vt:lpstr>Why such a Hard Job to Fill?</vt:lpstr>
      <vt:lpstr>Specialized Cleaning</vt:lpstr>
      <vt:lpstr>Hiring Comparisons</vt:lpstr>
      <vt:lpstr>Is There a Difference?</vt:lpstr>
      <vt:lpstr>Applicants with a Record</vt:lpstr>
      <vt:lpstr>Once an Offer is Accepted</vt:lpstr>
      <vt:lpstr>From Candidate to New Hire</vt:lpstr>
      <vt:lpstr>Our Experience in Hiring</vt:lpstr>
      <vt:lpstr>What we offer</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HIRING </dc:title>
  <dc:creator>front desk</dc:creator>
  <cp:lastModifiedBy>david zun</cp:lastModifiedBy>
  <cp:revision>71</cp:revision>
  <cp:lastPrinted>2015-10-26T13:01:44Z</cp:lastPrinted>
  <dcterms:created xsi:type="dcterms:W3CDTF">2015-10-24T14:08:34Z</dcterms:created>
  <dcterms:modified xsi:type="dcterms:W3CDTF">2015-10-26T13:10:52Z</dcterms:modified>
</cp:coreProperties>
</file>